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F"/>
    <a:srgbClr val="FFE5E5"/>
    <a:srgbClr val="DCF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2EA3B-072C-4279-8EA2-1AF15F88AE0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5EF77-FC95-4E0C-A14F-948F3A893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13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5EF77-FC95-4E0C-A14F-948F3A8939C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264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A7EC-CF2C-E8E5-5077-925013B7C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B52EA-F94B-024E-E052-E574292DA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CA681-30C4-6B26-A5FF-DE13C1F9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96135-2AD7-E37D-B9B9-16DA9310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A4637-C269-2162-FE5E-6B43A93D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95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1C80-C8B8-4E0F-A9DC-4CFCF134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9DAE5-13CE-03F7-8C36-9CB6A9C62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047C4-4731-BD0E-895E-FA42B334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0CBA5-D3D4-4FBA-8FED-03763C8B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FD649-12CC-296B-F657-DFD2A351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61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DBFCA-57AA-52DF-E396-EEE8DA102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EFD95-016A-9050-B45C-AB2A683E8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631C1-0B2D-C383-A0BA-E99A8B64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5748-11C5-11B1-BE88-86E22998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32EC-AB64-F9A8-F599-46919BB4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13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1BF5-A184-0EF3-E626-9809FE2C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B6F5-5B2A-AE10-67C4-E3915FBD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D3BDF-914E-1D95-64AF-38A2AC86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DE20D-CD9A-0379-E59E-2E648205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9D54E-BA47-AEA4-E9DB-9700A61F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24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0714-E923-EB4C-2CE7-B00694B1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8F509-8008-A4CC-D34A-A8B24100E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4CF04-D84E-FD99-D60A-09C6F73B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C53D1-BD67-45F2-29CC-CD00FF66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E851C-F90E-29F3-BCF8-0021D33F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59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B150-0A9E-554F-6E65-CFFF3210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20F9-CD07-A3D8-7AF9-5E0FC8BDD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4D2BE-C516-4142-E6B7-C30F3E259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8A9CB-1115-43DE-D0C9-BFD3CC90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54E7-A1FB-0DCF-9814-C0868E4F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0CB1C-FF7E-A680-FFE1-6BC81677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60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FF5F-0306-CC01-A7CB-74D0C5D5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30E00-4376-A952-4379-54738D56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315CF-80C9-7575-B93A-53C5133A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182DB-812A-BA37-465D-A357B1FC8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34E16-9EEA-89B9-BB0A-2DB49C79E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23E0C-4849-5BE7-D0CD-98B53316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A76BA-57F1-6CB7-06DC-BD524266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EB111-9C59-4D03-BA50-E6F6C6A6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28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BB18-A8B7-E238-211A-AE760619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3991-C8D8-0999-90C8-30D26DC8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330FF-77DE-5EC7-DE2D-412FCFA5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E07D1-903D-E28A-7F65-AF243802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59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35367B-DEF3-4209-3E51-BB7B3F3C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01F68-E147-0DC5-0BF2-7368063F9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C24B0-0F75-DA7A-9F5D-B21B53DE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64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0C81-A8B4-E78E-D4E3-D51802531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E9B38-EA84-D796-9018-0A4F1D7E6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69653-EEC9-6CA5-4BBC-5919A07E3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772EB-D3A4-E37F-3E3F-E5AD6860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12405-7CFF-D4BC-8542-DB2C86D6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2FCBA-E2D2-5081-C847-3CF82536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083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9C04-AE64-40A7-95D2-A3F162717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9F071-FAA7-C02C-A1C4-69D53BE1B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56ED9-17F5-45FE-5E4B-AF783B1CD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865B5-1B7E-C6D6-386D-41F95DA9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61573-A6FE-C67E-7557-BE58C696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75547-9272-1808-98F1-610F4B5D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8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6BA15-2EC6-74C9-495B-F8D23782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65E58-EAAB-12F7-C96C-23B17D5DE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26B59-C581-BD90-A1C5-EB30DF304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DC9582-DF32-4429-9E78-E21FA661DC90}" type="datetimeFigureOut">
              <a:rPr lang="en-IN" smtClean="0"/>
              <a:t>15-12-2025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0D4CF-2695-8FA6-5872-74FF2ED37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B44B4-CB62-B2D5-524A-3091F3359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98CF12-56B8-4013-98F4-BB401C1B9A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03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D49836-40FE-F4A3-AD2F-908E30D0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9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A6D0FE-F09E-B0F0-7495-7CBD2F24AEFC}"/>
              </a:ext>
            </a:extLst>
          </p:cNvPr>
          <p:cNvSpPr txBox="1"/>
          <p:nvPr/>
        </p:nvSpPr>
        <p:spPr>
          <a:xfrm>
            <a:off x="5338917" y="3513209"/>
            <a:ext cx="6194322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IPO PERFORMANCE ANALYSIS OF VMS TMT LTD.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SECONDARY MARKET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95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Steel rebar">
            <a:extLst>
              <a:ext uri="{FF2B5EF4-FFF2-40B4-BE49-F238E27FC236}">
                <a16:creationId xmlns:a16="http://schemas.microsoft.com/office/drawing/2014/main" id="{ED3EBCA1-B533-0BD5-EB67-2A986FA7B4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1" y="0"/>
            <a:ext cx="10287857" cy="685799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FDD218D-F0C5-045C-DA67-45BF7552F916}"/>
              </a:ext>
            </a:extLst>
          </p:cNvPr>
          <p:cNvSpPr/>
          <p:nvPr/>
        </p:nvSpPr>
        <p:spPr>
          <a:xfrm>
            <a:off x="0" y="0"/>
            <a:ext cx="3598606" cy="6858000"/>
          </a:xfrm>
          <a:prstGeom prst="rect">
            <a:avLst/>
          </a:prstGeom>
          <a:solidFill>
            <a:srgbClr val="DCF4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12D63-D49D-03CD-4E9B-59F3DFDF0CF7}"/>
              </a:ext>
            </a:extLst>
          </p:cNvPr>
          <p:cNvSpPr txBox="1"/>
          <p:nvPr/>
        </p:nvSpPr>
        <p:spPr>
          <a:xfrm>
            <a:off x="6096000" y="5345430"/>
            <a:ext cx="609600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study evaluates whether IPO valuation justified post-listing performance.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F13DF-8A70-D87F-650D-918D8E0A902D}"/>
              </a:ext>
            </a:extLst>
          </p:cNvPr>
          <p:cNvSpPr txBox="1"/>
          <p:nvPr/>
        </p:nvSpPr>
        <p:spPr>
          <a:xfrm>
            <a:off x="1" y="604629"/>
            <a:ext cx="3431456" cy="52322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FC9C6-404F-4FD1-3F0D-C1E3391C4541}"/>
              </a:ext>
            </a:extLst>
          </p:cNvPr>
          <p:cNvSpPr txBox="1"/>
          <p:nvPr/>
        </p:nvSpPr>
        <p:spPr>
          <a:xfrm>
            <a:off x="3854245" y="1327842"/>
            <a:ext cx="60960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IPO price of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VMS TMT Ltd. was ₹99 per share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total issue size of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₹148.5 crore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37064-54A8-F06D-B12E-F92EC2EBAE88}"/>
              </a:ext>
            </a:extLst>
          </p:cNvPr>
          <p:cNvSpPr txBox="1"/>
          <p:nvPr/>
        </p:nvSpPr>
        <p:spPr>
          <a:xfrm>
            <a:off x="4178709" y="2332239"/>
            <a:ext cx="60960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IPO was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subscribed 102.24 times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very high investor interest.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587B7-67FD-3CE7-BDE9-4C530B03E522}"/>
              </a:ext>
            </a:extLst>
          </p:cNvPr>
          <p:cNvSpPr txBox="1"/>
          <p:nvPr/>
        </p:nvSpPr>
        <p:spPr>
          <a:xfrm>
            <a:off x="4876800" y="3469503"/>
            <a:ext cx="6096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stock listed at around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₹105 (≈6% premium)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NSE/BSE.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CA8457-BEDB-6FF5-50C3-1DCA03BF0406}"/>
              </a:ext>
            </a:extLst>
          </p:cNvPr>
          <p:cNvSpPr txBox="1"/>
          <p:nvPr/>
        </p:nvSpPr>
        <p:spPr>
          <a:xfrm>
            <a:off x="5506065" y="4341033"/>
            <a:ext cx="609600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Despite strong listing, the stock failed to sustain its price in the secondary market.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40D061-0DE9-9CBD-45D9-E1D0168227D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715729" y="1127849"/>
            <a:ext cx="0" cy="4540747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4EBFD2-2078-AC9D-59DB-E9187E18AE3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715729" y="1651008"/>
            <a:ext cx="213851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32CF30-9EBD-9C01-D916-D05E6B3C276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715729" y="2655404"/>
            <a:ext cx="2462980" cy="1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905803-B1C2-15C7-F0D1-E9DBACAFED8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715729" y="3654169"/>
            <a:ext cx="316107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1F8DFF-103C-210E-5C04-BB58C376748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715729" y="5668596"/>
            <a:ext cx="438027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53BDB3-931D-F125-D05F-1FADC212A0DC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1715729" y="4658567"/>
            <a:ext cx="3790336" cy="563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1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3D graphic chart">
            <a:extLst>
              <a:ext uri="{FF2B5EF4-FFF2-40B4-BE49-F238E27FC236}">
                <a16:creationId xmlns:a16="http://schemas.microsoft.com/office/drawing/2014/main" id="{46049DE7-DF92-4D94-2A85-70CCC89FBD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19" y="0"/>
            <a:ext cx="91172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333469-A55A-92F8-A5C4-E9566C1E5529}"/>
              </a:ext>
            </a:extLst>
          </p:cNvPr>
          <p:cNvSpPr txBox="1"/>
          <p:nvPr/>
        </p:nvSpPr>
        <p:spPr>
          <a:xfrm>
            <a:off x="3362631" y="4864740"/>
            <a:ext cx="6941573" cy="369332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Draw Learning Outcomes For Retail Investors Based On Data Trends.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51E20-BEE5-BC9B-D27F-4C0D70B0DA6E}"/>
              </a:ext>
            </a:extLst>
          </p:cNvPr>
          <p:cNvSpPr/>
          <p:nvPr/>
        </p:nvSpPr>
        <p:spPr>
          <a:xfrm>
            <a:off x="0" y="0"/>
            <a:ext cx="3362632" cy="6858000"/>
          </a:xfrm>
          <a:prstGeom prst="rect">
            <a:avLst/>
          </a:prstGeom>
          <a:solidFill>
            <a:srgbClr val="FFF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Graphic 23" descr="A lightbulb">
            <a:extLst>
              <a:ext uri="{FF2B5EF4-FFF2-40B4-BE49-F238E27FC236}">
                <a16:creationId xmlns:a16="http://schemas.microsoft.com/office/drawing/2014/main" id="{D82E0C2A-91C8-DD82-92B9-2276C435E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054" t="13125" r="13763" b="10296"/>
          <a:stretch>
            <a:fillRect/>
          </a:stretch>
        </p:blipFill>
        <p:spPr>
          <a:xfrm>
            <a:off x="-2081" y="1619112"/>
            <a:ext cx="3364711" cy="3619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24CB2B-A31F-28A1-0EF5-B12B8B2987E4}"/>
              </a:ext>
            </a:extLst>
          </p:cNvPr>
          <p:cNvSpPr txBox="1"/>
          <p:nvPr/>
        </p:nvSpPr>
        <p:spPr>
          <a:xfrm>
            <a:off x="0" y="621579"/>
            <a:ext cx="546673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AFC2-6E33-F911-1122-A234B826CC2B}"/>
              </a:ext>
            </a:extLst>
          </p:cNvPr>
          <p:cNvSpPr txBox="1"/>
          <p:nvPr/>
        </p:nvSpPr>
        <p:spPr>
          <a:xfrm>
            <a:off x="3362632" y="1729574"/>
            <a:ext cx="6941574" cy="64633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IPO Structure Including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 Price ₹99 And Lot Size 150 Shares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39BFB-B7FD-8A58-10A6-E99F1896AB9F}"/>
              </a:ext>
            </a:extLst>
          </p:cNvPr>
          <p:cNvSpPr txBox="1"/>
          <p:nvPr/>
        </p:nvSpPr>
        <p:spPr>
          <a:xfrm>
            <a:off x="3362632" y="2651865"/>
            <a:ext cx="6941574" cy="646331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Analyse Subscription Levels: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 (47.85x), NII (227.08x), QIB (120.80x)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2B4D7-4B0F-E361-24C3-406B5673F714}"/>
              </a:ext>
            </a:extLst>
          </p:cNvPr>
          <p:cNvSpPr txBox="1"/>
          <p:nvPr/>
        </p:nvSpPr>
        <p:spPr>
          <a:xfrm>
            <a:off x="3362632" y="3574156"/>
            <a:ext cx="6941574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Examine Listing-day Performance And Price Volatility.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E7E8C5-3691-4241-1F58-40917DFC86CF}"/>
              </a:ext>
            </a:extLst>
          </p:cNvPr>
          <p:cNvSpPr txBox="1"/>
          <p:nvPr/>
        </p:nvSpPr>
        <p:spPr>
          <a:xfrm>
            <a:off x="3362631" y="4219448"/>
            <a:ext cx="6941574" cy="369332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Post-listing Price Movement Over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1–3 Months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995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B9AD8-38FC-539A-A6EA-6557BEEDDF23}"/>
              </a:ext>
            </a:extLst>
          </p:cNvPr>
          <p:cNvSpPr txBox="1"/>
          <p:nvPr/>
        </p:nvSpPr>
        <p:spPr>
          <a:xfrm>
            <a:off x="3048000" y="186179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/>
              <a:t>Slide 3: 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Analysis is based only on </a:t>
            </a:r>
            <a:r>
              <a:rPr lang="en-GB" b="1"/>
              <a:t>secondary data</a:t>
            </a:r>
            <a:r>
              <a:rPr lang="en-GB"/>
              <a:t> from NSE, BSE, and IPO documents.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Price performance studied for a </a:t>
            </a:r>
            <a:r>
              <a:rPr lang="en-GB" b="1"/>
              <a:t>limited post-listing period (up to 3 months)</a:t>
            </a:r>
            <a:r>
              <a:rPr lang="en-GB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Market prices are time-sensitive and may vary with economic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No comparison with other steel-sector IPOs was conducted.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Investor behavior analysis is inferred from trading data, not surveys.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005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DA15D3-7A10-74D7-FD00-F296357B8BC3}"/>
              </a:ext>
            </a:extLst>
          </p:cNvPr>
          <p:cNvSpPr txBox="1"/>
          <p:nvPr/>
        </p:nvSpPr>
        <p:spPr>
          <a:xfrm>
            <a:off x="3048000" y="200029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Slide 4: Research 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Descriptive and analytical research design</a:t>
            </a:r>
            <a:r>
              <a:rPr lang="en-GB" dirty="0"/>
              <a:t> adopted.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 sources include IPO Prospectus, NSE/BSE price data, and financial portals.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Listing-day price movement </a:t>
            </a:r>
            <a:r>
              <a:rPr lang="en-GB" dirty="0" err="1"/>
              <a:t>analyzed</a:t>
            </a:r>
            <a:r>
              <a:rPr lang="en-GB" dirty="0"/>
              <a:t> from </a:t>
            </a:r>
            <a:r>
              <a:rPr lang="en-GB" b="1" dirty="0"/>
              <a:t>₹99 to ₹105 and then to lower circuit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Secondary market prices tracked over </a:t>
            </a:r>
            <a:r>
              <a:rPr lang="en-GB" b="1" dirty="0"/>
              <a:t>short-term (1 month) and medium-term (3 months)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Percentage change and trend analysis used for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59800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C25A3E-85E1-C38E-6996-76FDD3995FA0}"/>
              </a:ext>
            </a:extLst>
          </p:cNvPr>
          <p:cNvSpPr txBox="1"/>
          <p:nvPr/>
        </p:nvSpPr>
        <p:spPr>
          <a:xfrm>
            <a:off x="3048000" y="186179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Slide 5: Data Interpretation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IPO subscribed </a:t>
            </a:r>
            <a:r>
              <a:rPr lang="en-GB" b="1" dirty="0"/>
              <a:t>102.24x</a:t>
            </a:r>
            <a:r>
              <a:rPr lang="en-GB" dirty="0"/>
              <a:t>, driven largely by </a:t>
            </a:r>
            <a:r>
              <a:rPr lang="en-GB" b="1" dirty="0"/>
              <a:t>NII (227x)</a:t>
            </a:r>
            <a:r>
              <a:rPr lang="en-GB" dirty="0"/>
              <a:t> participation.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Listing gain of </a:t>
            </a:r>
            <a:r>
              <a:rPr lang="en-GB" b="1" dirty="0"/>
              <a:t>~6%</a:t>
            </a:r>
            <a:r>
              <a:rPr lang="en-GB" dirty="0"/>
              <a:t> was short-lived due to heavy profit booking.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Stock hit </a:t>
            </a:r>
            <a:r>
              <a:rPr lang="en-GB" b="1" dirty="0"/>
              <a:t>5% lower circuit on listing day</a:t>
            </a:r>
            <a:r>
              <a:rPr lang="en-GB" dirty="0"/>
              <a:t>, erasing most gains.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Within a few months, price declined to around </a:t>
            </a:r>
            <a:r>
              <a:rPr lang="en-GB" b="1" dirty="0"/>
              <a:t>₹54–₹65</a:t>
            </a:r>
            <a:r>
              <a:rPr lang="en-GB" dirty="0"/>
              <a:t>, a fall of </a:t>
            </a:r>
            <a:r>
              <a:rPr lang="en-GB" b="1" dirty="0"/>
              <a:t>40–50%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Indicates weak long-term investor confidence despite strong IPO demand.</a:t>
            </a:r>
          </a:p>
        </p:txBody>
      </p:sp>
    </p:spTree>
    <p:extLst>
      <p:ext uri="{BB962C8B-B14F-4D97-AF65-F5344CB8AC3E}">
        <p14:creationId xmlns:p14="http://schemas.microsoft.com/office/powerpoint/2010/main" val="77170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79107E-6B9E-BE2E-9856-B3D46186B7CC}"/>
              </a:ext>
            </a:extLst>
          </p:cNvPr>
          <p:cNvSpPr txBox="1"/>
          <p:nvPr/>
        </p:nvSpPr>
        <p:spPr>
          <a:xfrm>
            <a:off x="3048000" y="186179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Slide 6: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High subscription and GMP do not ensure sustainable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VMS TMT Ltd. showed </a:t>
            </a:r>
            <a:r>
              <a:rPr lang="en-GB" b="1" dirty="0"/>
              <a:t>strong IPO demand but poor secondary market performance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Short-term speculation dominated over long-term investment intent.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Stock underperformed significantly post listing (</a:t>
            </a:r>
            <a:r>
              <a:rPr lang="en-GB" b="1" dirty="0"/>
              <a:t>down ~40–50%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Investors should prioritize fundamentals, debt position, and sector outlook.</a:t>
            </a:r>
          </a:p>
        </p:txBody>
      </p:sp>
    </p:spTree>
    <p:extLst>
      <p:ext uri="{BB962C8B-B14F-4D97-AF65-F5344CB8AC3E}">
        <p14:creationId xmlns:p14="http://schemas.microsoft.com/office/powerpoint/2010/main" val="65369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427</Words>
  <Application>Microsoft Office PowerPoint</Application>
  <PresentationFormat>Widescreen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Keshri</dc:creator>
  <cp:lastModifiedBy>Nikhil Keshri</cp:lastModifiedBy>
  <cp:revision>2</cp:revision>
  <dcterms:created xsi:type="dcterms:W3CDTF">2025-12-15T17:49:06Z</dcterms:created>
  <dcterms:modified xsi:type="dcterms:W3CDTF">2025-12-15T18:37:40Z</dcterms:modified>
</cp:coreProperties>
</file>